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62" r:id="rId2"/>
    <p:sldId id="292" r:id="rId3"/>
    <p:sldId id="293" r:id="rId4"/>
    <p:sldId id="296" r:id="rId5"/>
    <p:sldId id="291"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368" y="77"/>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145" cy="464205"/>
          </a:xfrm>
          <a:prstGeom prst="rect">
            <a:avLst/>
          </a:prstGeom>
        </p:spPr>
        <p:txBody>
          <a:bodyPr vert="horz" lIns="88139" tIns="44070" rIns="88139" bIns="44070" rtlCol="0"/>
          <a:lstStyle>
            <a:lvl1pPr algn="l">
              <a:defRPr sz="1200"/>
            </a:lvl1pPr>
          </a:lstStyle>
          <a:p>
            <a:endParaRPr lang="en-US" dirty="0"/>
          </a:p>
        </p:txBody>
      </p:sp>
      <p:sp>
        <p:nvSpPr>
          <p:cNvPr id="3" name="Date Placeholder 2"/>
          <p:cNvSpPr>
            <a:spLocks noGrp="1"/>
          </p:cNvSpPr>
          <p:nvPr>
            <p:ph type="dt" sz="quarter" idx="1"/>
          </p:nvPr>
        </p:nvSpPr>
        <p:spPr>
          <a:xfrm>
            <a:off x="3970734" y="1"/>
            <a:ext cx="3038145" cy="464205"/>
          </a:xfrm>
          <a:prstGeom prst="rect">
            <a:avLst/>
          </a:prstGeom>
        </p:spPr>
        <p:txBody>
          <a:bodyPr vert="horz" lIns="88139" tIns="44070" rIns="88139" bIns="44070" rtlCol="0"/>
          <a:lstStyle>
            <a:lvl1pPr algn="r">
              <a:defRPr sz="1200"/>
            </a:lvl1pPr>
          </a:lstStyle>
          <a:p>
            <a:fld id="{0328C344-7E8F-4DA2-8A61-E9D270B1A977}" type="datetimeFigureOut">
              <a:rPr lang="en-US" smtClean="0"/>
              <a:t>3/21/2019</a:t>
            </a:fld>
            <a:endParaRPr lang="en-US" dirty="0"/>
          </a:p>
        </p:txBody>
      </p:sp>
      <p:sp>
        <p:nvSpPr>
          <p:cNvPr id="4" name="Footer Placeholder 3"/>
          <p:cNvSpPr>
            <a:spLocks noGrp="1"/>
          </p:cNvSpPr>
          <p:nvPr>
            <p:ph type="ftr" sz="quarter" idx="2"/>
          </p:nvPr>
        </p:nvSpPr>
        <p:spPr>
          <a:xfrm>
            <a:off x="0" y="8830659"/>
            <a:ext cx="3038145" cy="464205"/>
          </a:xfrm>
          <a:prstGeom prst="rect">
            <a:avLst/>
          </a:prstGeom>
        </p:spPr>
        <p:txBody>
          <a:bodyPr vert="horz" lIns="88139" tIns="44070" rIns="88139" bIns="4407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734" y="8830659"/>
            <a:ext cx="3038145" cy="464205"/>
          </a:xfrm>
          <a:prstGeom prst="rect">
            <a:avLst/>
          </a:prstGeom>
        </p:spPr>
        <p:txBody>
          <a:bodyPr vert="horz" lIns="88139" tIns="44070" rIns="88139" bIns="44070" rtlCol="0" anchor="b"/>
          <a:lstStyle>
            <a:lvl1pPr algn="r">
              <a:defRPr sz="1200"/>
            </a:lvl1pPr>
          </a:lstStyle>
          <a:p>
            <a:fld id="{02E3F570-ED7B-4D16-B3CD-EE9F3B201D8B}" type="slidenum">
              <a:rPr lang="en-US" smtClean="0"/>
              <a:t>‹#›</a:t>
            </a:fld>
            <a:endParaRPr lang="en-US" dirty="0"/>
          </a:p>
        </p:txBody>
      </p:sp>
    </p:spTree>
    <p:extLst>
      <p:ext uri="{BB962C8B-B14F-4D97-AF65-F5344CB8AC3E}">
        <p14:creationId xmlns:p14="http://schemas.microsoft.com/office/powerpoint/2010/main" val="27488090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145" cy="464205"/>
          </a:xfrm>
          <a:prstGeom prst="rect">
            <a:avLst/>
          </a:prstGeom>
        </p:spPr>
        <p:txBody>
          <a:bodyPr vert="horz" lIns="88139" tIns="44070" rIns="88139" bIns="44070" rtlCol="0"/>
          <a:lstStyle>
            <a:lvl1pPr algn="l">
              <a:defRPr sz="1200"/>
            </a:lvl1pPr>
          </a:lstStyle>
          <a:p>
            <a:endParaRPr lang="en-US" dirty="0"/>
          </a:p>
        </p:txBody>
      </p:sp>
      <p:sp>
        <p:nvSpPr>
          <p:cNvPr id="3" name="Date Placeholder 2"/>
          <p:cNvSpPr>
            <a:spLocks noGrp="1"/>
          </p:cNvSpPr>
          <p:nvPr>
            <p:ph type="dt" idx="1"/>
          </p:nvPr>
        </p:nvSpPr>
        <p:spPr>
          <a:xfrm>
            <a:off x="3970734" y="1"/>
            <a:ext cx="3038145" cy="464205"/>
          </a:xfrm>
          <a:prstGeom prst="rect">
            <a:avLst/>
          </a:prstGeom>
        </p:spPr>
        <p:txBody>
          <a:bodyPr vert="horz" lIns="88139" tIns="44070" rIns="88139" bIns="44070" rtlCol="0"/>
          <a:lstStyle>
            <a:lvl1pPr algn="r">
              <a:defRPr sz="1200"/>
            </a:lvl1pPr>
          </a:lstStyle>
          <a:p>
            <a:fld id="{DFE6F7A2-9639-47C3-8894-BF8B240D98D1}" type="datetimeFigureOut">
              <a:rPr lang="en-US" smtClean="0"/>
              <a:t>3/21/2019</a:t>
            </a:fld>
            <a:endParaRPr lang="en-US" dirty="0"/>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88139" tIns="44070" rIns="88139" bIns="44070" rtlCol="0" anchor="ctr"/>
          <a:lstStyle/>
          <a:p>
            <a:endParaRPr lang="en-US" dirty="0"/>
          </a:p>
        </p:txBody>
      </p:sp>
      <p:sp>
        <p:nvSpPr>
          <p:cNvPr id="5" name="Notes Placeholder 4"/>
          <p:cNvSpPr>
            <a:spLocks noGrp="1"/>
          </p:cNvSpPr>
          <p:nvPr>
            <p:ph type="body" sz="quarter" idx="3"/>
          </p:nvPr>
        </p:nvSpPr>
        <p:spPr>
          <a:xfrm>
            <a:off x="701345" y="4416099"/>
            <a:ext cx="5607711" cy="4182457"/>
          </a:xfrm>
          <a:prstGeom prst="rect">
            <a:avLst/>
          </a:prstGeom>
        </p:spPr>
        <p:txBody>
          <a:bodyPr vert="horz" lIns="88139" tIns="44070" rIns="88139" bIns="4407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0659"/>
            <a:ext cx="3038145" cy="464205"/>
          </a:xfrm>
          <a:prstGeom prst="rect">
            <a:avLst/>
          </a:prstGeom>
        </p:spPr>
        <p:txBody>
          <a:bodyPr vert="horz" lIns="88139" tIns="44070" rIns="88139" bIns="4407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734" y="8830659"/>
            <a:ext cx="3038145" cy="464205"/>
          </a:xfrm>
          <a:prstGeom prst="rect">
            <a:avLst/>
          </a:prstGeom>
        </p:spPr>
        <p:txBody>
          <a:bodyPr vert="horz" lIns="88139" tIns="44070" rIns="88139" bIns="44070" rtlCol="0" anchor="b"/>
          <a:lstStyle>
            <a:lvl1pPr algn="r">
              <a:defRPr sz="1200"/>
            </a:lvl1pPr>
          </a:lstStyle>
          <a:p>
            <a:fld id="{C8829AAD-2604-425D-8AED-EE3752077B50}" type="slidenum">
              <a:rPr lang="en-US" smtClean="0"/>
              <a:t>‹#›</a:t>
            </a:fld>
            <a:endParaRPr lang="en-US" dirty="0"/>
          </a:p>
        </p:txBody>
      </p:sp>
    </p:spTree>
    <p:extLst>
      <p:ext uri="{BB962C8B-B14F-4D97-AF65-F5344CB8AC3E}">
        <p14:creationId xmlns:p14="http://schemas.microsoft.com/office/powerpoint/2010/main" val="23708382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829AAD-2604-425D-8AED-EE3752077B50}" type="slidenum">
              <a:rPr lang="en-US" smtClean="0"/>
              <a:t>1</a:t>
            </a:fld>
            <a:endParaRPr lang="en-US" dirty="0"/>
          </a:p>
        </p:txBody>
      </p:sp>
    </p:spTree>
    <p:extLst>
      <p:ext uri="{BB962C8B-B14F-4D97-AF65-F5344CB8AC3E}">
        <p14:creationId xmlns:p14="http://schemas.microsoft.com/office/powerpoint/2010/main" val="11447772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A5773EA-BE4A-4A8F-AA18-824998CD3C9A}" type="datetimeFigureOut">
              <a:rPr lang="en-US" smtClean="0"/>
              <a:t>3/21/2019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67E29F-102E-4BB7-A8E5-0E5783FF699B}" type="slidenum">
              <a:rPr lang="en-US" smtClean="0"/>
              <a:t>‹#›</a:t>
            </a:fld>
            <a:endParaRPr lang="en-US" dirty="0"/>
          </a:p>
        </p:txBody>
      </p:sp>
    </p:spTree>
    <p:extLst>
      <p:ext uri="{BB962C8B-B14F-4D97-AF65-F5344CB8AC3E}">
        <p14:creationId xmlns:p14="http://schemas.microsoft.com/office/powerpoint/2010/main" val="4230932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5773EA-BE4A-4A8F-AA18-824998CD3C9A}" type="datetimeFigureOut">
              <a:rPr lang="en-US" smtClean="0"/>
              <a:t>3/21/2019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67E29F-102E-4BB7-A8E5-0E5783FF699B}" type="slidenum">
              <a:rPr lang="en-US" smtClean="0"/>
              <a:t>‹#›</a:t>
            </a:fld>
            <a:endParaRPr lang="en-US" dirty="0"/>
          </a:p>
        </p:txBody>
      </p:sp>
    </p:spTree>
    <p:extLst>
      <p:ext uri="{BB962C8B-B14F-4D97-AF65-F5344CB8AC3E}">
        <p14:creationId xmlns:p14="http://schemas.microsoft.com/office/powerpoint/2010/main" val="2360673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5773EA-BE4A-4A8F-AA18-824998CD3C9A}" type="datetimeFigureOut">
              <a:rPr lang="en-US" smtClean="0"/>
              <a:t>3/21/2019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67E29F-102E-4BB7-A8E5-0E5783FF699B}" type="slidenum">
              <a:rPr lang="en-US" smtClean="0"/>
              <a:t>‹#›</a:t>
            </a:fld>
            <a:endParaRPr lang="en-US" dirty="0"/>
          </a:p>
        </p:txBody>
      </p:sp>
    </p:spTree>
    <p:extLst>
      <p:ext uri="{BB962C8B-B14F-4D97-AF65-F5344CB8AC3E}">
        <p14:creationId xmlns:p14="http://schemas.microsoft.com/office/powerpoint/2010/main" val="1841064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5773EA-BE4A-4A8F-AA18-824998CD3C9A}" type="datetimeFigureOut">
              <a:rPr lang="en-US" smtClean="0"/>
              <a:t>3/21/2019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67E29F-102E-4BB7-A8E5-0E5783FF699B}" type="slidenum">
              <a:rPr lang="en-US" smtClean="0"/>
              <a:t>‹#›</a:t>
            </a:fld>
            <a:endParaRPr lang="en-US" dirty="0"/>
          </a:p>
        </p:txBody>
      </p:sp>
    </p:spTree>
    <p:extLst>
      <p:ext uri="{BB962C8B-B14F-4D97-AF65-F5344CB8AC3E}">
        <p14:creationId xmlns:p14="http://schemas.microsoft.com/office/powerpoint/2010/main" val="557722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5773EA-BE4A-4A8F-AA18-824998CD3C9A}" type="datetimeFigureOut">
              <a:rPr lang="en-US" smtClean="0"/>
              <a:t>3/21/2019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67E29F-102E-4BB7-A8E5-0E5783FF699B}" type="slidenum">
              <a:rPr lang="en-US" smtClean="0"/>
              <a:t>‹#›</a:t>
            </a:fld>
            <a:endParaRPr lang="en-US" dirty="0"/>
          </a:p>
        </p:txBody>
      </p:sp>
    </p:spTree>
    <p:extLst>
      <p:ext uri="{BB962C8B-B14F-4D97-AF65-F5344CB8AC3E}">
        <p14:creationId xmlns:p14="http://schemas.microsoft.com/office/powerpoint/2010/main" val="1719234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A5773EA-BE4A-4A8F-AA18-824998CD3C9A}" type="datetimeFigureOut">
              <a:rPr lang="en-US" smtClean="0"/>
              <a:t>3/21/2019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967E29F-102E-4BB7-A8E5-0E5783FF699B}" type="slidenum">
              <a:rPr lang="en-US" smtClean="0"/>
              <a:t>‹#›</a:t>
            </a:fld>
            <a:endParaRPr lang="en-US" dirty="0"/>
          </a:p>
        </p:txBody>
      </p:sp>
    </p:spTree>
    <p:extLst>
      <p:ext uri="{BB962C8B-B14F-4D97-AF65-F5344CB8AC3E}">
        <p14:creationId xmlns:p14="http://schemas.microsoft.com/office/powerpoint/2010/main" val="845374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A5773EA-BE4A-4A8F-AA18-824998CD3C9A}" type="datetimeFigureOut">
              <a:rPr lang="en-US" smtClean="0"/>
              <a:t>3/21/2019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967E29F-102E-4BB7-A8E5-0E5783FF699B}" type="slidenum">
              <a:rPr lang="en-US" smtClean="0"/>
              <a:t>‹#›</a:t>
            </a:fld>
            <a:endParaRPr lang="en-US" dirty="0"/>
          </a:p>
        </p:txBody>
      </p:sp>
    </p:spTree>
    <p:extLst>
      <p:ext uri="{BB962C8B-B14F-4D97-AF65-F5344CB8AC3E}">
        <p14:creationId xmlns:p14="http://schemas.microsoft.com/office/powerpoint/2010/main" val="3312352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A5773EA-BE4A-4A8F-AA18-824998CD3C9A}" type="datetimeFigureOut">
              <a:rPr lang="en-US" smtClean="0"/>
              <a:t>3/21/2019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967E29F-102E-4BB7-A8E5-0E5783FF699B}" type="slidenum">
              <a:rPr lang="en-US" smtClean="0"/>
              <a:t>‹#›</a:t>
            </a:fld>
            <a:endParaRPr lang="en-US" dirty="0"/>
          </a:p>
        </p:txBody>
      </p:sp>
    </p:spTree>
    <p:extLst>
      <p:ext uri="{BB962C8B-B14F-4D97-AF65-F5344CB8AC3E}">
        <p14:creationId xmlns:p14="http://schemas.microsoft.com/office/powerpoint/2010/main" val="1560769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5773EA-BE4A-4A8F-AA18-824998CD3C9A}" type="datetimeFigureOut">
              <a:rPr lang="en-US" smtClean="0"/>
              <a:t>3/21/2019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967E29F-102E-4BB7-A8E5-0E5783FF699B}" type="slidenum">
              <a:rPr lang="en-US" smtClean="0"/>
              <a:t>‹#›</a:t>
            </a:fld>
            <a:endParaRPr lang="en-US" dirty="0"/>
          </a:p>
        </p:txBody>
      </p:sp>
    </p:spTree>
    <p:extLst>
      <p:ext uri="{BB962C8B-B14F-4D97-AF65-F5344CB8AC3E}">
        <p14:creationId xmlns:p14="http://schemas.microsoft.com/office/powerpoint/2010/main" val="1405479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5773EA-BE4A-4A8F-AA18-824998CD3C9A}" type="datetimeFigureOut">
              <a:rPr lang="en-US" smtClean="0"/>
              <a:t>3/21/2019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967E29F-102E-4BB7-A8E5-0E5783FF699B}" type="slidenum">
              <a:rPr lang="en-US" smtClean="0"/>
              <a:t>‹#›</a:t>
            </a:fld>
            <a:endParaRPr lang="en-US" dirty="0"/>
          </a:p>
        </p:txBody>
      </p:sp>
    </p:spTree>
    <p:extLst>
      <p:ext uri="{BB962C8B-B14F-4D97-AF65-F5344CB8AC3E}">
        <p14:creationId xmlns:p14="http://schemas.microsoft.com/office/powerpoint/2010/main" val="210987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5773EA-BE4A-4A8F-AA18-824998CD3C9A}" type="datetimeFigureOut">
              <a:rPr lang="en-US" smtClean="0"/>
              <a:t>3/21/2019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967E29F-102E-4BB7-A8E5-0E5783FF699B}" type="slidenum">
              <a:rPr lang="en-US" smtClean="0"/>
              <a:t>‹#›</a:t>
            </a:fld>
            <a:endParaRPr lang="en-US" dirty="0"/>
          </a:p>
        </p:txBody>
      </p:sp>
    </p:spTree>
    <p:extLst>
      <p:ext uri="{BB962C8B-B14F-4D97-AF65-F5344CB8AC3E}">
        <p14:creationId xmlns:p14="http://schemas.microsoft.com/office/powerpoint/2010/main" val="432765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5773EA-BE4A-4A8F-AA18-824998CD3C9A}" type="datetimeFigureOut">
              <a:rPr lang="en-US" smtClean="0"/>
              <a:t>3/21/2019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67E29F-102E-4BB7-A8E5-0E5783FF699B}" type="slidenum">
              <a:rPr lang="en-US" smtClean="0"/>
              <a:t>‹#›</a:t>
            </a:fld>
            <a:endParaRPr lang="en-US" dirty="0"/>
          </a:p>
        </p:txBody>
      </p:sp>
    </p:spTree>
    <p:extLst>
      <p:ext uri="{BB962C8B-B14F-4D97-AF65-F5344CB8AC3E}">
        <p14:creationId xmlns:p14="http://schemas.microsoft.com/office/powerpoint/2010/main" val="5289735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676400"/>
            <a:ext cx="8686800" cy="5181600"/>
          </a:xfrm>
          <a:ln w="22225">
            <a:noFill/>
          </a:ln>
        </p:spPr>
        <p:txBody>
          <a:bodyPr>
            <a:normAutofit fontScale="85000" lnSpcReduction="20000"/>
          </a:bodyPr>
          <a:lstStyle/>
          <a:p>
            <a:pPr marL="0" indent="0">
              <a:buNone/>
            </a:pPr>
            <a:r>
              <a:rPr lang="en-US" sz="3600" dirty="0" smtClean="0">
                <a:solidFill>
                  <a:srgbClr val="0070C0"/>
                </a:solidFill>
              </a:rPr>
              <a:t>Referrals/issues status:</a:t>
            </a:r>
          </a:p>
          <a:p>
            <a:r>
              <a:rPr lang="en-US" sz="3600" dirty="0" smtClean="0">
                <a:solidFill>
                  <a:srgbClr val="0070C0"/>
                </a:solidFill>
              </a:rPr>
              <a:t>Capital plan: classroom expansion (update)</a:t>
            </a:r>
          </a:p>
          <a:p>
            <a:r>
              <a:rPr lang="en-US" sz="3600" dirty="0" smtClean="0">
                <a:solidFill>
                  <a:srgbClr val="0070C0"/>
                </a:solidFill>
              </a:rPr>
              <a:t>System source for $260 million</a:t>
            </a:r>
          </a:p>
          <a:p>
            <a:r>
              <a:rPr lang="en-US" sz="3600" dirty="0" smtClean="0">
                <a:solidFill>
                  <a:srgbClr val="0070C0"/>
                </a:solidFill>
              </a:rPr>
              <a:t>Enrollment decline financial impact</a:t>
            </a:r>
          </a:p>
          <a:p>
            <a:r>
              <a:rPr lang="en-US" sz="3600" dirty="0" smtClean="0">
                <a:solidFill>
                  <a:srgbClr val="0070C0"/>
                </a:solidFill>
              </a:rPr>
              <a:t>Cost of scholarship Chancellor’s announced scholarship programs</a:t>
            </a:r>
          </a:p>
          <a:p>
            <a:r>
              <a:rPr lang="en-US" sz="3600" dirty="0" smtClean="0">
                <a:solidFill>
                  <a:srgbClr val="0070C0"/>
                </a:solidFill>
              </a:rPr>
              <a:t>PhD tuition waivers = passed to ad hoc committee</a:t>
            </a:r>
          </a:p>
          <a:p>
            <a:pPr marL="0" indent="0">
              <a:buNone/>
            </a:pPr>
            <a:r>
              <a:rPr lang="en-US" sz="3600" dirty="0" smtClean="0">
                <a:solidFill>
                  <a:srgbClr val="0070C0"/>
                </a:solidFill>
              </a:rPr>
              <a:t>Continuing:</a:t>
            </a:r>
            <a:endParaRPr lang="en-US" sz="3600" dirty="0">
              <a:solidFill>
                <a:srgbClr val="0070C0"/>
              </a:solidFill>
            </a:endParaRPr>
          </a:p>
          <a:p>
            <a:r>
              <a:rPr lang="en-US" sz="3600" dirty="0" smtClean="0">
                <a:solidFill>
                  <a:srgbClr val="0070C0"/>
                </a:solidFill>
              </a:rPr>
              <a:t>Report </a:t>
            </a:r>
            <a:r>
              <a:rPr lang="en-US" sz="3600" dirty="0">
                <a:solidFill>
                  <a:srgbClr val="0070C0"/>
                </a:solidFill>
              </a:rPr>
              <a:t>on the “big picture balance sheet”, with tracking of changes in each </a:t>
            </a:r>
            <a:r>
              <a:rPr lang="en-US" sz="3600" dirty="0" smtClean="0">
                <a:solidFill>
                  <a:srgbClr val="0070C0"/>
                </a:solidFill>
              </a:rPr>
              <a:t>item</a:t>
            </a:r>
            <a:endParaRPr lang="en-US" sz="3600" dirty="0">
              <a:solidFill>
                <a:srgbClr val="0070C0"/>
              </a:solidFill>
            </a:endParaRPr>
          </a:p>
          <a:p>
            <a:r>
              <a:rPr lang="en-US" sz="3600" dirty="0" smtClean="0">
                <a:solidFill>
                  <a:srgbClr val="0070C0"/>
                </a:solidFill>
              </a:rPr>
              <a:t>Current </a:t>
            </a:r>
            <a:r>
              <a:rPr lang="en-US" sz="3600" dirty="0">
                <a:solidFill>
                  <a:srgbClr val="0070C0"/>
                </a:solidFill>
              </a:rPr>
              <a:t>and next FY </a:t>
            </a:r>
            <a:r>
              <a:rPr lang="en-US" sz="3600" dirty="0" smtClean="0">
                <a:solidFill>
                  <a:srgbClr val="0070C0"/>
                </a:solidFill>
              </a:rPr>
              <a:t>budget = this report</a:t>
            </a:r>
          </a:p>
          <a:p>
            <a:pPr marL="0" indent="0">
              <a:buNone/>
            </a:pPr>
            <a:endParaRPr lang="en-US" sz="3600" dirty="0" smtClean="0">
              <a:solidFill>
                <a:srgbClr val="0070C0"/>
              </a:solidFill>
            </a:endParaRPr>
          </a:p>
          <a:p>
            <a:endParaRPr lang="en-US" sz="3600" dirty="0" smtClean="0">
              <a:solidFill>
                <a:srgbClr val="0070C0"/>
              </a:solidFill>
            </a:endParaRPr>
          </a:p>
          <a:p>
            <a:endParaRPr lang="en-US" sz="3600" dirty="0" smtClean="0">
              <a:solidFill>
                <a:srgbClr val="0070C0"/>
              </a:solidFill>
            </a:endParaRPr>
          </a:p>
          <a:p>
            <a:pPr marL="0" indent="0">
              <a:buNone/>
            </a:pPr>
            <a:endParaRPr lang="en-US" sz="3600" dirty="0" smtClean="0">
              <a:solidFill>
                <a:srgbClr val="0070C0"/>
              </a:solidFill>
            </a:endParaRPr>
          </a:p>
        </p:txBody>
      </p:sp>
      <p:sp>
        <p:nvSpPr>
          <p:cNvPr id="5" name="Rectangle 4"/>
          <p:cNvSpPr/>
          <p:nvPr/>
        </p:nvSpPr>
        <p:spPr>
          <a:xfrm>
            <a:off x="19050" y="206276"/>
            <a:ext cx="8991600" cy="1569660"/>
          </a:xfrm>
          <a:prstGeom prst="rect">
            <a:avLst/>
          </a:prstGeom>
        </p:spPr>
        <p:txBody>
          <a:bodyPr wrap="square">
            <a:spAutoFit/>
          </a:bodyPr>
          <a:lstStyle/>
          <a:p>
            <a:pPr algn="ctr"/>
            <a:r>
              <a:rPr lang="en-US" sz="4800" b="1" dirty="0"/>
              <a:t>Budgetary </a:t>
            </a:r>
            <a:r>
              <a:rPr lang="en-US" sz="4800" b="1" dirty="0" smtClean="0"/>
              <a:t>Affairs Committee</a:t>
            </a:r>
          </a:p>
          <a:p>
            <a:pPr algn="ctr"/>
            <a:r>
              <a:rPr lang="en-US" sz="4800" b="1" dirty="0" smtClean="0"/>
              <a:t>March 21, 2019</a:t>
            </a:r>
            <a:endParaRPr lang="en-US" sz="4400" dirty="0"/>
          </a:p>
        </p:txBody>
      </p:sp>
    </p:spTree>
    <p:extLst>
      <p:ext uri="{BB962C8B-B14F-4D97-AF65-F5344CB8AC3E}">
        <p14:creationId xmlns:p14="http://schemas.microsoft.com/office/powerpoint/2010/main" val="3294593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Classroom expansion</a:t>
            </a:r>
            <a:endParaRPr lang="en-US" dirty="0"/>
          </a:p>
        </p:txBody>
      </p:sp>
      <p:sp>
        <p:nvSpPr>
          <p:cNvPr id="3" name="Content Placeholder 2"/>
          <p:cNvSpPr>
            <a:spLocks noGrp="1"/>
          </p:cNvSpPr>
          <p:nvPr>
            <p:ph idx="1"/>
          </p:nvPr>
        </p:nvSpPr>
        <p:spPr>
          <a:xfrm>
            <a:off x="457200" y="1600200"/>
            <a:ext cx="8229600" cy="5257800"/>
          </a:xfrm>
        </p:spPr>
        <p:txBody>
          <a:bodyPr>
            <a:normAutofit fontScale="55000" lnSpcReduction="20000"/>
          </a:bodyPr>
          <a:lstStyle/>
          <a:p>
            <a:r>
              <a:rPr lang="en-US" dirty="0" smtClean="0"/>
              <a:t>Expansion revised slightly due </a:t>
            </a:r>
            <a:r>
              <a:rPr lang="en-US" smtClean="0"/>
              <a:t>to higher </a:t>
            </a:r>
            <a:r>
              <a:rPr lang="en-US" dirty="0" smtClean="0"/>
              <a:t>estimate than budgeted.  </a:t>
            </a:r>
            <a:r>
              <a:rPr lang="en-US" dirty="0"/>
              <a:t>Thus </a:t>
            </a:r>
            <a:r>
              <a:rPr lang="en-US" dirty="0" smtClean="0"/>
              <a:t>S&amp;T “accepted </a:t>
            </a:r>
            <a:r>
              <a:rPr lang="en-US" dirty="0"/>
              <a:t>some value engineering options and slightly reduced the footprint of the Classroom building to keep it in budget and so it does not need to go back to the Board for re-approval</a:t>
            </a:r>
            <a:r>
              <a:rPr lang="en-US" dirty="0" smtClean="0"/>
              <a:t>”</a:t>
            </a:r>
          </a:p>
          <a:p>
            <a:endParaRPr lang="en-US" dirty="0" smtClean="0"/>
          </a:p>
          <a:p>
            <a:r>
              <a:rPr lang="en-US" dirty="0" smtClean="0"/>
              <a:t>Had </a:t>
            </a:r>
            <a:r>
              <a:rPr lang="en-US" dirty="0" smtClean="0"/>
              <a:t>been planned in Schenk expansion, more immediate need (leaves Schrenk expansion est. at $44.6 million)</a:t>
            </a:r>
          </a:p>
          <a:p>
            <a:r>
              <a:rPr lang="en-US" dirty="0" smtClean="0"/>
              <a:t>Build onto Computer Science </a:t>
            </a:r>
            <a:r>
              <a:rPr lang="en-US" dirty="0" err="1" smtClean="0"/>
              <a:t>Bldg</a:t>
            </a:r>
            <a:endParaRPr lang="en-US" dirty="0" smtClean="0"/>
          </a:p>
          <a:p>
            <a:pPr lvl="1"/>
            <a:r>
              <a:rPr lang="en-US" dirty="0" smtClean="0"/>
              <a:t>300-seat </a:t>
            </a:r>
            <a:r>
              <a:rPr lang="en-US" dirty="0" smtClean="0"/>
              <a:t>auditorium</a:t>
            </a:r>
          </a:p>
          <a:p>
            <a:pPr lvl="1"/>
            <a:r>
              <a:rPr lang="en-US" dirty="0" smtClean="0"/>
              <a:t>Four 100-seat classrooms</a:t>
            </a:r>
            <a:endParaRPr lang="en-US" dirty="0"/>
          </a:p>
          <a:p>
            <a:pPr lvl="1"/>
            <a:r>
              <a:rPr lang="en-US" dirty="0" smtClean="0"/>
              <a:t>Requires update of CS </a:t>
            </a:r>
            <a:r>
              <a:rPr lang="en-US" dirty="0" err="1" smtClean="0"/>
              <a:t>Bldg</a:t>
            </a:r>
            <a:r>
              <a:rPr lang="en-US" dirty="0" smtClean="0"/>
              <a:t> fire sprinkling, bathrooms, meet ADA</a:t>
            </a:r>
          </a:p>
          <a:p>
            <a:r>
              <a:rPr lang="en-US" dirty="0" smtClean="0"/>
              <a:t>$7.6M cost </a:t>
            </a:r>
            <a:r>
              <a:rPr lang="en-US" dirty="0" smtClean="0"/>
              <a:t>estimate</a:t>
            </a:r>
            <a:endParaRPr lang="en-US" dirty="0" smtClean="0"/>
          </a:p>
          <a:p>
            <a:r>
              <a:rPr lang="en-US" dirty="0" smtClean="0"/>
              <a:t>Originally </a:t>
            </a:r>
            <a:r>
              <a:rPr lang="en-US" dirty="0" smtClean="0"/>
              <a:t>identified/planned </a:t>
            </a:r>
            <a:r>
              <a:rPr lang="en-US" dirty="0" smtClean="0"/>
              <a:t>source of $</a:t>
            </a:r>
          </a:p>
          <a:p>
            <a:pPr lvl="1"/>
            <a:r>
              <a:rPr lang="en-US" dirty="0" smtClean="0"/>
              <a:t>$2M from “</a:t>
            </a:r>
            <a:r>
              <a:rPr lang="en-US" dirty="0"/>
              <a:t>inactive quasi-loan </a:t>
            </a:r>
            <a:r>
              <a:rPr lang="en-US" dirty="0" smtClean="0"/>
              <a:t>fund”</a:t>
            </a:r>
          </a:p>
          <a:p>
            <a:pPr lvl="1"/>
            <a:r>
              <a:rPr lang="en-US" dirty="0" smtClean="0"/>
              <a:t>$1M from maintenance and repair (= maintenance and repair on Comp </a:t>
            </a:r>
            <a:r>
              <a:rPr lang="en-US" dirty="0" err="1" smtClean="0"/>
              <a:t>Sci</a:t>
            </a:r>
            <a:r>
              <a:rPr lang="en-US" dirty="0" smtClean="0"/>
              <a:t> bldg.)</a:t>
            </a:r>
          </a:p>
          <a:p>
            <a:pPr lvl="1"/>
            <a:r>
              <a:rPr lang="en-US" dirty="0" smtClean="0"/>
              <a:t>$1M fundraising</a:t>
            </a:r>
          </a:p>
          <a:p>
            <a:pPr lvl="1"/>
            <a:r>
              <a:rPr lang="en-US" dirty="0" smtClean="0"/>
              <a:t>$1M from last year’s enrollment contingency fund</a:t>
            </a:r>
          </a:p>
          <a:p>
            <a:pPr lvl="1"/>
            <a:r>
              <a:rPr lang="en-US" dirty="0" smtClean="0"/>
              <a:t>$0.8M from Deans</a:t>
            </a:r>
          </a:p>
          <a:p>
            <a:pPr lvl="1"/>
            <a:r>
              <a:rPr lang="en-US" dirty="0" smtClean="0"/>
              <a:t>Remainder ($1.8M) from unrestricted </a:t>
            </a:r>
            <a:r>
              <a:rPr lang="en-US" dirty="0"/>
              <a:t>reserves (= leftover funds in accounts)</a:t>
            </a:r>
          </a:p>
          <a:p>
            <a:r>
              <a:rPr lang="en-US" dirty="0" smtClean="0"/>
              <a:t>Construction start delayed, budget change = Curators approval required</a:t>
            </a:r>
          </a:p>
          <a:p>
            <a:pPr lvl="1"/>
            <a:endParaRPr lang="en-US" dirty="0"/>
          </a:p>
        </p:txBody>
      </p:sp>
    </p:spTree>
    <p:extLst>
      <p:ext uri="{BB962C8B-B14F-4D97-AF65-F5344CB8AC3E}">
        <p14:creationId xmlns:p14="http://schemas.microsoft.com/office/powerpoint/2010/main" val="39114743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$260 million source</a:t>
            </a:r>
            <a:endParaRPr lang="en-US" dirty="0"/>
          </a:p>
        </p:txBody>
      </p:sp>
      <p:sp>
        <p:nvSpPr>
          <p:cNvPr id="3" name="Content Placeholder 2"/>
          <p:cNvSpPr>
            <a:spLocks noGrp="1"/>
          </p:cNvSpPr>
          <p:nvPr>
            <p:ph idx="1"/>
          </p:nvPr>
        </p:nvSpPr>
        <p:spPr/>
        <p:txBody>
          <a:bodyPr>
            <a:normAutofit/>
          </a:bodyPr>
          <a:lstStyle/>
          <a:p>
            <a:r>
              <a:rPr lang="en-US" dirty="0" smtClean="0"/>
              <a:t>Layoffs at System</a:t>
            </a:r>
          </a:p>
          <a:p>
            <a:r>
              <a:rPr lang="en-US" dirty="0" smtClean="0"/>
              <a:t>Earnings on previously saved cash</a:t>
            </a:r>
          </a:p>
          <a:p>
            <a:r>
              <a:rPr lang="en-US" dirty="0" smtClean="0"/>
              <a:t>Approx. $150 million on hand, remainder realized over next five years</a:t>
            </a:r>
          </a:p>
          <a:p>
            <a:pPr marL="0" indent="0">
              <a:buNone/>
            </a:pPr>
            <a:endParaRPr lang="en-US" dirty="0" smtClean="0"/>
          </a:p>
          <a:p>
            <a:r>
              <a:rPr lang="en-US" dirty="0" smtClean="0"/>
              <a:t>Distribution over five years, will be one-time money (not recurring)</a:t>
            </a:r>
            <a:endParaRPr lang="en-US" dirty="0"/>
          </a:p>
        </p:txBody>
      </p:sp>
    </p:spTree>
    <p:extLst>
      <p:ext uri="{BB962C8B-B14F-4D97-AF65-F5344CB8AC3E}">
        <p14:creationId xmlns:p14="http://schemas.microsoft.com/office/powerpoint/2010/main" val="4907213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Cost of Chancellor’s scholarship program</a:t>
            </a:r>
            <a:endParaRPr lang="en-US" dirty="0"/>
          </a:p>
        </p:txBody>
      </p:sp>
      <p:sp>
        <p:nvSpPr>
          <p:cNvPr id="3" name="Content Placeholder 2"/>
          <p:cNvSpPr>
            <a:spLocks noGrp="1"/>
          </p:cNvSpPr>
          <p:nvPr>
            <p:ph idx="1"/>
          </p:nvPr>
        </p:nvSpPr>
        <p:spPr>
          <a:xfrm>
            <a:off x="457200" y="1600200"/>
            <a:ext cx="8229600" cy="4953000"/>
          </a:xfrm>
        </p:spPr>
        <p:txBody>
          <a:bodyPr>
            <a:normAutofit/>
          </a:bodyPr>
          <a:lstStyle/>
          <a:p>
            <a:pPr marL="514350" indent="-514350">
              <a:buAutoNum type="arabicParenR"/>
            </a:pPr>
            <a:r>
              <a:rPr lang="en-US" dirty="0" smtClean="0"/>
              <a:t>Waive admission fees </a:t>
            </a:r>
          </a:p>
          <a:p>
            <a:pPr marL="514350" indent="-514350">
              <a:buAutoNum type="arabicParenR"/>
            </a:pPr>
            <a:r>
              <a:rPr lang="en-US" dirty="0" smtClean="0"/>
              <a:t>Pell or Pell-eligible students pay 14 </a:t>
            </a:r>
            <a:r>
              <a:rPr lang="en-US" dirty="0" err="1" smtClean="0"/>
              <a:t>cr</a:t>
            </a:r>
            <a:r>
              <a:rPr lang="en-US" dirty="0" smtClean="0"/>
              <a:t> hr for up to 16 </a:t>
            </a:r>
            <a:r>
              <a:rPr lang="en-US" dirty="0" err="1" smtClean="0"/>
              <a:t>cr</a:t>
            </a:r>
            <a:r>
              <a:rPr lang="en-US" dirty="0" smtClean="0"/>
              <a:t> hr  </a:t>
            </a:r>
          </a:p>
          <a:p>
            <a:pPr marL="0" indent="0">
              <a:buNone/>
            </a:pPr>
            <a:r>
              <a:rPr lang="en-US" dirty="0" smtClean="0"/>
              <a:t>	(MU is offering free tuition and fees)</a:t>
            </a:r>
          </a:p>
          <a:p>
            <a:pPr marL="0" indent="0">
              <a:buNone/>
            </a:pPr>
            <a:endParaRPr lang="en-US" dirty="0" smtClean="0"/>
          </a:p>
          <a:p>
            <a:pPr marL="0" indent="0">
              <a:buNone/>
            </a:pPr>
            <a:r>
              <a:rPr lang="en-US" dirty="0" smtClean="0"/>
              <a:t>Cost estimate: </a:t>
            </a:r>
          </a:p>
          <a:p>
            <a:pPr marL="0" indent="0">
              <a:buNone/>
            </a:pPr>
            <a:r>
              <a:rPr lang="en-US" dirty="0" smtClean="0"/>
              <a:t>1) $0.3 million</a:t>
            </a:r>
          </a:p>
          <a:p>
            <a:pPr marL="0" indent="0">
              <a:buNone/>
            </a:pPr>
            <a:r>
              <a:rPr lang="en-US" dirty="0" smtClean="0"/>
              <a:t>2) $1.0-2.4 million</a:t>
            </a:r>
          </a:p>
        </p:txBody>
      </p:sp>
    </p:spTree>
    <p:extLst>
      <p:ext uri="{BB962C8B-B14F-4D97-AF65-F5344CB8AC3E}">
        <p14:creationId xmlns:p14="http://schemas.microsoft.com/office/powerpoint/2010/main" val="23413644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dirty="0" smtClean="0"/>
              <a:t>Anticipated Changes for FY 21</a:t>
            </a:r>
            <a:endParaRPr lang="en-US" dirty="0"/>
          </a:p>
        </p:txBody>
      </p:sp>
      <p:sp>
        <p:nvSpPr>
          <p:cNvPr id="3" name="Content Placeholder 2"/>
          <p:cNvSpPr>
            <a:spLocks noGrp="1"/>
          </p:cNvSpPr>
          <p:nvPr>
            <p:ph idx="1"/>
          </p:nvPr>
        </p:nvSpPr>
        <p:spPr>
          <a:xfrm>
            <a:off x="228600" y="1066800"/>
            <a:ext cx="8610600" cy="5715000"/>
          </a:xfrm>
        </p:spPr>
        <p:txBody>
          <a:bodyPr>
            <a:normAutofit fontScale="70000" lnSpcReduction="20000"/>
          </a:bodyPr>
          <a:lstStyle/>
          <a:p>
            <a:pPr marL="1485900" indent="-1485900">
              <a:buNone/>
              <a:tabLst>
                <a:tab pos="457200" algn="dec"/>
                <a:tab pos="1258888" algn="l"/>
              </a:tabLst>
            </a:pPr>
            <a:r>
              <a:rPr lang="en-US" u="sng" dirty="0" smtClean="0"/>
              <a:t>$ Millions</a:t>
            </a:r>
          </a:p>
          <a:p>
            <a:pPr marL="1485900" indent="-1485900">
              <a:buNone/>
              <a:tabLst>
                <a:tab pos="457200" algn="dec"/>
                <a:tab pos="1258888" algn="l"/>
              </a:tabLst>
            </a:pPr>
            <a:r>
              <a:rPr lang="en-US" dirty="0"/>
              <a:t>	</a:t>
            </a:r>
            <a:r>
              <a:rPr lang="en-US" dirty="0" smtClean="0"/>
              <a:t>-1.0	Loss of tuition, 50 fewer freshmen Fall 2018</a:t>
            </a:r>
          </a:p>
          <a:p>
            <a:pPr marL="1485900" indent="-1485900">
              <a:buNone/>
              <a:tabLst>
                <a:tab pos="457200" algn="dec"/>
                <a:tab pos="1258888" algn="l"/>
              </a:tabLst>
            </a:pPr>
            <a:r>
              <a:rPr lang="en-US" dirty="0" smtClean="0"/>
              <a:t>	-1.3	Scholarship increases (1.0 – 2.4 million possible)</a:t>
            </a:r>
          </a:p>
          <a:p>
            <a:pPr marL="1485900" indent="-1485900">
              <a:buNone/>
              <a:tabLst>
                <a:tab pos="457200" algn="dec"/>
                <a:tab pos="1258888" algn="l"/>
              </a:tabLst>
            </a:pPr>
            <a:r>
              <a:rPr lang="en-US" dirty="0" smtClean="0"/>
              <a:t>	-1.0	Decrease in non-resident grad students	</a:t>
            </a:r>
          </a:p>
          <a:p>
            <a:pPr marL="1485900" indent="-1485900">
              <a:buNone/>
              <a:tabLst>
                <a:tab pos="457200" algn="dec"/>
                <a:tab pos="1258888" algn="l"/>
              </a:tabLst>
            </a:pPr>
            <a:endParaRPr lang="en-US" dirty="0" smtClean="0"/>
          </a:p>
          <a:p>
            <a:pPr marL="1485900" indent="-1485900">
              <a:buNone/>
              <a:tabLst>
                <a:tab pos="457200" algn="dec"/>
                <a:tab pos="1258888" algn="l"/>
              </a:tabLst>
            </a:pPr>
            <a:r>
              <a:rPr lang="en-US" dirty="0"/>
              <a:t>	</a:t>
            </a:r>
            <a:r>
              <a:rPr lang="en-US" dirty="0" smtClean="0"/>
              <a:t>-2.0	2% merit raise pool</a:t>
            </a:r>
          </a:p>
          <a:p>
            <a:pPr marL="1485900" indent="-1485900">
              <a:buNone/>
              <a:tabLst>
                <a:tab pos="457200" algn="dec"/>
                <a:tab pos="1258888" algn="l"/>
              </a:tabLst>
            </a:pPr>
            <a:r>
              <a:rPr lang="en-US" dirty="0"/>
              <a:t>	</a:t>
            </a:r>
            <a:r>
              <a:rPr lang="en-US" dirty="0" smtClean="0"/>
              <a:t>-1.0	1% equity pool</a:t>
            </a:r>
          </a:p>
          <a:p>
            <a:pPr marL="1485900" indent="-1485900">
              <a:buNone/>
              <a:tabLst>
                <a:tab pos="457200" algn="dec"/>
                <a:tab pos="1258888" algn="l"/>
              </a:tabLst>
            </a:pPr>
            <a:r>
              <a:rPr lang="en-US" dirty="0" smtClean="0"/>
              <a:t>	-0.2	P&amp;T and Post Tenure Review</a:t>
            </a:r>
          </a:p>
          <a:p>
            <a:pPr marL="1485900" indent="-1485900">
              <a:buNone/>
              <a:tabLst>
                <a:tab pos="457200" algn="dec"/>
                <a:tab pos="1258888" algn="l"/>
              </a:tabLst>
            </a:pPr>
            <a:r>
              <a:rPr lang="en-US" dirty="0" smtClean="0"/>
              <a:t>	-1.0	Benefits cost increase (mostly medical)</a:t>
            </a:r>
          </a:p>
          <a:p>
            <a:pPr marL="1485900" indent="-1485900">
              <a:buNone/>
              <a:tabLst>
                <a:tab pos="457200" algn="dec"/>
                <a:tab pos="1258888" algn="l"/>
              </a:tabLst>
            </a:pPr>
            <a:r>
              <a:rPr lang="en-US" u="sng" dirty="0" smtClean="0"/>
              <a:t>	-0.5	</a:t>
            </a:r>
            <a:r>
              <a:rPr lang="en-US" dirty="0" smtClean="0"/>
              <a:t>Other cost increases</a:t>
            </a:r>
          </a:p>
          <a:p>
            <a:pPr marL="1485900" indent="-1485900">
              <a:buNone/>
              <a:tabLst>
                <a:tab pos="457200" algn="dec"/>
                <a:tab pos="1258888" algn="l"/>
              </a:tabLst>
            </a:pPr>
            <a:r>
              <a:rPr lang="en-US" dirty="0" smtClean="0"/>
              <a:t>	-8.0	Original planning assumption net cut </a:t>
            </a:r>
          </a:p>
          <a:p>
            <a:pPr marL="1485900" indent="-1485900">
              <a:buNone/>
              <a:tabLst>
                <a:tab pos="457200" algn="dec"/>
                <a:tab pos="1258888" algn="l"/>
              </a:tabLst>
            </a:pPr>
            <a:r>
              <a:rPr lang="en-US" dirty="0"/>
              <a:t>	</a:t>
            </a:r>
            <a:r>
              <a:rPr lang="en-US" dirty="0" smtClean="0"/>
              <a:t>	(= $3.3 million decrease in revenue, $4.7 million increase in costs)</a:t>
            </a:r>
          </a:p>
          <a:p>
            <a:pPr marL="1485900" indent="-1485900">
              <a:buNone/>
              <a:tabLst>
                <a:tab pos="457200" algn="dec"/>
                <a:tab pos="1258888" algn="l"/>
              </a:tabLst>
            </a:pPr>
            <a:r>
              <a:rPr lang="en-US" u="sng" dirty="0" smtClean="0"/>
              <a:t>	-2.7	</a:t>
            </a:r>
            <a:r>
              <a:rPr lang="en-US" dirty="0" smtClean="0"/>
              <a:t>= Possible 200 fewer freshmen, Fall 2019</a:t>
            </a:r>
          </a:p>
          <a:p>
            <a:pPr marL="0" indent="0">
              <a:buNone/>
              <a:tabLst>
                <a:tab pos="457200" algn="dec"/>
                <a:tab pos="1258888" algn="l"/>
              </a:tabLst>
            </a:pPr>
            <a:r>
              <a:rPr lang="en-US" dirty="0" smtClean="0"/>
              <a:t>	-10.7	Total budget cut (about 7.3% of about $147 million budget)</a:t>
            </a:r>
          </a:p>
        </p:txBody>
      </p:sp>
    </p:spTree>
    <p:extLst>
      <p:ext uri="{BB962C8B-B14F-4D97-AF65-F5344CB8AC3E}">
        <p14:creationId xmlns:p14="http://schemas.microsoft.com/office/powerpoint/2010/main" val="5781968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9065</TotalTime>
  <Words>302</Words>
  <Application>Microsoft Office PowerPoint</Application>
  <PresentationFormat>On-screen Show (4:3)</PresentationFormat>
  <Paragraphs>60</Paragraphs>
  <Slides>5</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PowerPoint Presentation</vt:lpstr>
      <vt:lpstr>Classroom expansion</vt:lpstr>
      <vt:lpstr>System $260 million source</vt:lpstr>
      <vt:lpstr>Cost of Chancellor’s scholarship program</vt:lpstr>
      <vt:lpstr>Anticipated Changes for FY 21</vt:lpstr>
    </vt:vector>
  </TitlesOfParts>
  <Company>Missouri University of Science and Technology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Hale, Barbara N.</dc:creator>
  <cp:lastModifiedBy>Fitch, Mark W.</cp:lastModifiedBy>
  <cp:revision>114</cp:revision>
  <cp:lastPrinted>2017-03-23T20:30:39Z</cp:lastPrinted>
  <dcterms:created xsi:type="dcterms:W3CDTF">2017-01-26T06:44:54Z</dcterms:created>
  <dcterms:modified xsi:type="dcterms:W3CDTF">2019-03-21T17:10:31Z</dcterms:modified>
</cp:coreProperties>
</file>